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549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875520" y="411480"/>
            <a:ext cx="1828800" cy="1828800"/>
          </a:xfrm>
          <a:prstGeom prst="ellipse">
            <a:avLst/>
          </a:prstGeom>
          <a:solidFill>
            <a:srgbClr val="70B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789920" y="4937760"/>
            <a:ext cx="1188720" cy="1188720"/>
          </a:xfrm>
          <a:prstGeom prst="ellipse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274320" y="5212080"/>
            <a:ext cx="1645920" cy="1645920"/>
          </a:xfrm>
          <a:prstGeom prst="ellipse">
            <a:avLst/>
          </a:prstGeom>
          <a:solidFill>
            <a:srgbClr val="70B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1874519"/>
            <a:ext cx="9966960" cy="12344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3800" b="1">
                <a:solidFill>
                  <a:srgbClr val="FFFFFF"/>
                </a:solidFill>
                <a:latin typeface="Aptos Display"/>
              </a:defRPr>
            </a:pPr>
            <a:r>
              <a:t>CULTURE FAIR</a:t>
            </a:r>
            <a:br/>
            <a:r>
              <a:t>INTELLIGENCE TEST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337560"/>
            <a:ext cx="886968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600" b="0">
                <a:solidFill>
                  <a:srgbClr val="DFECF8"/>
                </a:solidFill>
                <a:latin typeface="Aptos"/>
              </a:defRPr>
            </a:pPr>
            <a:r>
              <a:t>CFIT — Konsep, Penyajian, Subtes, Aspek yang Diukur,</a:t>
            </a:r>
            <a:br/>
            <a:r>
              <a:t>Waktu Pengerjaan, Contoh Soal, serta Kelebihan &amp; Kekurangan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67712" y="6035040"/>
            <a:ext cx="594360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300" b="1">
                <a:solidFill>
                  <a:srgbClr val="FFFFFF"/>
                </a:solidFill>
                <a:latin typeface="Aptos"/>
              </a:defRPr>
            </a:pPr>
            <a:r>
              <a:rPr dirty="0"/>
              <a:t>Inayah Wibawanti, </a:t>
            </a:r>
            <a:r>
              <a:rPr dirty="0" err="1"/>
              <a:t>M.Si</a:t>
            </a:r>
            <a:r>
              <a:rPr dirty="0"/>
              <a:t>., </a:t>
            </a:r>
            <a:r>
              <a:rPr dirty="0" err="1"/>
              <a:t>Psikolog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65760"/>
            <a:ext cx="99669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54978"/>
                </a:solidFill>
                <a:latin typeface="Aptos Display"/>
              </a:defRPr>
            </a:pPr>
            <a:r>
              <a:t>Sejarah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411480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234440"/>
            <a:ext cx="10835640" cy="4526280"/>
          </a:xfrm>
          <a:prstGeom prst="roundRect">
            <a:avLst/>
          </a:prstGeom>
          <a:solidFill>
            <a:srgbClr val="F4F9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60119" y="1508760"/>
            <a:ext cx="4201815" cy="329184"/>
          </a:xfrm>
          <a:prstGeom prst="round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1" y="1433465"/>
            <a:ext cx="2820973" cy="443198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rPr sz="2400" dirty="0"/>
              <a:t>LATAR BELAKANG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057400"/>
            <a:ext cx="10012680" cy="32461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500" b="0">
                <a:solidFill>
                  <a:srgbClr val="2A3744"/>
                </a:solidFill>
                <a:latin typeface="Aptos"/>
              </a:defRPr>
            </a:pPr>
            <a:r>
              <a:rPr dirty="0"/>
              <a:t>Culture Fair Intelligence Test (CFIT) </a:t>
            </a:r>
            <a:r>
              <a:rPr dirty="0" err="1"/>
              <a:t>dikembangkan</a:t>
            </a:r>
            <a:r>
              <a:rPr dirty="0"/>
              <a:t> oleh Raymond Bernard Cattell dan Karen Cattel, </a:t>
            </a:r>
            <a:r>
              <a:rPr dirty="0" err="1"/>
              <a:t>psikolog</a:t>
            </a:r>
            <a:r>
              <a:rPr dirty="0"/>
              <a:t> Inggris-Amerika yang </a:t>
            </a:r>
            <a:r>
              <a:rPr dirty="0" err="1"/>
              <a:t>banyak</a:t>
            </a:r>
            <a:r>
              <a:rPr dirty="0"/>
              <a:t> </a:t>
            </a:r>
            <a:r>
              <a:rPr dirty="0" err="1"/>
              <a:t>meneliti</a:t>
            </a:r>
            <a:r>
              <a:rPr dirty="0"/>
              <a:t> </a:t>
            </a:r>
            <a:r>
              <a:rPr dirty="0" err="1"/>
              <a:t>kepribadian</a:t>
            </a:r>
            <a:r>
              <a:rPr dirty="0"/>
              <a:t>, </a:t>
            </a:r>
            <a:r>
              <a:rPr dirty="0" err="1"/>
              <a:t>kecerdasan</a:t>
            </a:r>
            <a:r>
              <a:rPr dirty="0"/>
              <a:t>, </a:t>
            </a:r>
            <a:r>
              <a:rPr dirty="0" err="1"/>
              <a:t>motivasi</a:t>
            </a:r>
            <a:r>
              <a:rPr dirty="0"/>
              <a:t>, dan </a:t>
            </a:r>
            <a:r>
              <a:rPr dirty="0" err="1"/>
              <a:t>emosi</a:t>
            </a:r>
            <a:r>
              <a:rPr dirty="0"/>
              <a:t>.</a:t>
            </a:r>
            <a:br>
              <a:rPr dirty="0"/>
            </a:br>
            <a:br>
              <a:rPr dirty="0"/>
            </a:br>
            <a:r>
              <a:rPr dirty="0"/>
              <a:t>Cattell </a:t>
            </a:r>
            <a:r>
              <a:rPr dirty="0" err="1"/>
              <a:t>mengembangkan</a:t>
            </a:r>
            <a:r>
              <a:rPr dirty="0"/>
              <a:t> CFIT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mengatasi</a:t>
            </a:r>
            <a:r>
              <a:rPr dirty="0"/>
              <a:t> bias </a:t>
            </a:r>
            <a:r>
              <a:rPr dirty="0" err="1"/>
              <a:t>budaya</a:t>
            </a:r>
            <a:r>
              <a:rPr dirty="0"/>
              <a:t> yang </a:t>
            </a:r>
            <a:r>
              <a:rPr dirty="0" err="1"/>
              <a:t>sering</a:t>
            </a:r>
            <a:r>
              <a:rPr dirty="0"/>
              <a:t> </a:t>
            </a:r>
            <a:r>
              <a:rPr dirty="0" err="1"/>
              <a:t>muncul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pengukuran</a:t>
            </a:r>
            <a:r>
              <a:rPr dirty="0"/>
              <a:t> </a:t>
            </a:r>
            <a:r>
              <a:rPr dirty="0" err="1"/>
              <a:t>kecerdasan</a:t>
            </a:r>
            <a:r>
              <a:rPr dirty="0"/>
              <a:t>. Ia </a:t>
            </a:r>
            <a:r>
              <a:rPr dirty="0" err="1"/>
              <a:t>menggunakan</a:t>
            </a:r>
            <a:r>
              <a:rPr dirty="0"/>
              <a:t> </a:t>
            </a:r>
            <a:r>
              <a:rPr dirty="0" err="1"/>
              <a:t>analisis</a:t>
            </a:r>
            <a:r>
              <a:rPr dirty="0"/>
              <a:t> </a:t>
            </a:r>
            <a:r>
              <a:rPr dirty="0" err="1"/>
              <a:t>faktor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menjelaskan</a:t>
            </a:r>
            <a:r>
              <a:rPr dirty="0"/>
              <a:t> </a:t>
            </a:r>
            <a:r>
              <a:rPr dirty="0" err="1"/>
              <a:t>kecerdasan</a:t>
            </a:r>
            <a:r>
              <a:rPr dirty="0"/>
              <a:t> dan </a:t>
            </a:r>
            <a:r>
              <a:rPr dirty="0" err="1"/>
              <a:t>membedakannya</a:t>
            </a:r>
            <a:r>
              <a:rPr dirty="0"/>
              <a:t> </a:t>
            </a:r>
            <a:r>
              <a:rPr dirty="0" err="1"/>
              <a:t>menjadi</a:t>
            </a:r>
            <a:r>
              <a:rPr dirty="0"/>
              <a:t>:</a:t>
            </a:r>
            <a:br>
              <a:rPr dirty="0"/>
            </a:br>
            <a:r>
              <a:rPr dirty="0"/>
              <a:t>• Fluid Intelligence — </a:t>
            </a:r>
            <a:r>
              <a:rPr dirty="0" err="1"/>
              <a:t>kemampuan</a:t>
            </a:r>
            <a:r>
              <a:rPr dirty="0"/>
              <a:t> </a:t>
            </a:r>
            <a:r>
              <a:rPr dirty="0" err="1"/>
              <a:t>berpikir</a:t>
            </a:r>
            <a:r>
              <a:rPr dirty="0"/>
              <a:t> </a:t>
            </a:r>
            <a:r>
              <a:rPr dirty="0" err="1"/>
              <a:t>abstrak</a:t>
            </a:r>
            <a:r>
              <a:rPr dirty="0"/>
              <a:t> yang </a:t>
            </a:r>
            <a:r>
              <a:rPr dirty="0" err="1"/>
              <a:t>bersifat</a:t>
            </a:r>
            <a:r>
              <a:rPr dirty="0"/>
              <a:t> </a:t>
            </a:r>
            <a:r>
              <a:rPr dirty="0" err="1"/>
              <a:t>inheren</a:t>
            </a:r>
            <a:r>
              <a:rPr dirty="0"/>
              <a:t>.</a:t>
            </a:r>
            <a:br>
              <a:rPr dirty="0"/>
            </a:br>
            <a:r>
              <a:rPr dirty="0"/>
              <a:t>• Crystallized Intelligence — </a:t>
            </a:r>
            <a:r>
              <a:rPr dirty="0" err="1"/>
              <a:t>kemampuan</a:t>
            </a:r>
            <a:r>
              <a:rPr dirty="0"/>
              <a:t> yang </a:t>
            </a:r>
            <a:r>
              <a:rPr dirty="0" err="1"/>
              <a:t>berkembang</a:t>
            </a:r>
            <a:r>
              <a:rPr dirty="0"/>
              <a:t> </a:t>
            </a:r>
            <a:r>
              <a:rPr dirty="0" err="1"/>
              <a:t>melalui</a:t>
            </a:r>
            <a:r>
              <a:rPr dirty="0"/>
              <a:t> </a:t>
            </a:r>
            <a:r>
              <a:rPr dirty="0" err="1"/>
              <a:t>pengalaman</a:t>
            </a:r>
            <a:r>
              <a:rPr dirty="0"/>
              <a:t> dan </a:t>
            </a:r>
            <a:r>
              <a:rPr dirty="0" err="1"/>
              <a:t>lingkungan</a:t>
            </a:r>
            <a:r>
              <a:rPr dirty="0"/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6492240"/>
            <a:ext cx="10881360" cy="9144"/>
          </a:xfrm>
          <a:prstGeom prst="rect">
            <a:avLst/>
          </a:prstGeom>
          <a:solidFill>
            <a:srgbClr val="D7E2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58368" y="653796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E6E7E"/>
                </a:solidFill>
                <a:latin typeface="Aptos"/>
              </a:defRPr>
            </a:pPr>
            <a:r>
              <a:t>CULTURE FAIR INTELLIGENCE TEST (CFIT)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81360" y="6519672"/>
            <a:ext cx="6400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65760"/>
            <a:ext cx="99669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54978"/>
                </a:solidFill>
                <a:latin typeface="Aptos Display"/>
              </a:defRPr>
            </a:pPr>
            <a:r>
              <a:t>Tujuan &amp; Fungsi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411480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097280"/>
            <a:ext cx="1060704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600" b="1">
                <a:solidFill>
                  <a:srgbClr val="154978"/>
                </a:solidFill>
                <a:latin typeface="Aptos"/>
              </a:defRPr>
            </a:pPr>
            <a:r>
              <a:t>CFIT diarahkan untuk memberikan pengukuran kecerdasan yang lebih adil pada individu dengan latar belakang yang beragam.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1920240"/>
            <a:ext cx="3401568" cy="3429000"/>
          </a:xfrm>
          <a:prstGeom prst="roundRect">
            <a:avLst/>
          </a:prstGeom>
          <a:solidFill>
            <a:srgbClr val="E8F4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41832" y="2148840"/>
            <a:ext cx="45720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00" b="1">
                <a:solidFill>
                  <a:srgbClr val="2171B5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2578608"/>
            <a:ext cx="2907792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800" b="1">
                <a:solidFill>
                  <a:srgbClr val="154978"/>
                </a:solidFill>
                <a:latin typeface="Aptos"/>
              </a:defRPr>
            </a:pPr>
            <a:r>
              <a:t>Mengukur kecerdasan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1832" y="3310128"/>
            <a:ext cx="2880360" cy="1691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300" b="0">
                <a:solidFill>
                  <a:srgbClr val="2A3744"/>
                </a:solidFill>
                <a:latin typeface="Aptos"/>
              </a:defRPr>
            </a:pPr>
            <a:r>
              <a:t>Mengukur kecerdasan dengan mempertimbangkan keberagaman latar belakang budaya dan sosial.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920240"/>
            <a:ext cx="3401568" cy="3429000"/>
          </a:xfrm>
          <a:prstGeom prst="roundRect">
            <a:avLst/>
          </a:prstGeom>
          <a:solidFill>
            <a:srgbClr val="EB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17720" y="2148840"/>
            <a:ext cx="45720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00" b="1">
                <a:solidFill>
                  <a:srgbClr val="2171B5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2578608"/>
            <a:ext cx="2907792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800" b="1">
                <a:solidFill>
                  <a:srgbClr val="154978"/>
                </a:solidFill>
                <a:latin typeface="Aptos"/>
              </a:defRPr>
            </a:pPr>
            <a:r>
              <a:t>Mendeteksi potensi kognitif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17720" y="3310128"/>
            <a:ext cx="2880360" cy="1691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300" b="0">
                <a:solidFill>
                  <a:srgbClr val="2A3744"/>
                </a:solidFill>
                <a:latin typeface="Aptos"/>
              </a:defRPr>
            </a:pPr>
            <a:r>
              <a:t>Mengidentifikasi potensi kognitif yang inheren maupun yang dipengaruhi faktor lingkungan, dengan pengaruh pendidikan/pengalaman sebelumnya dibuat seminimal mungkin.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65008" y="1920240"/>
            <a:ext cx="3401568" cy="3429000"/>
          </a:xfrm>
          <a:prstGeom prst="roundRect">
            <a:avLst/>
          </a:prstGeom>
          <a:solidFill>
            <a:srgbClr val="FFF5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93608" y="2148840"/>
            <a:ext cx="457200" cy="3200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00" b="1">
                <a:solidFill>
                  <a:srgbClr val="2171B5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93608" y="2578608"/>
            <a:ext cx="2907792" cy="5943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800" b="1">
                <a:solidFill>
                  <a:srgbClr val="154978"/>
                </a:solidFill>
                <a:latin typeface="Aptos"/>
              </a:defRPr>
            </a:pPr>
            <a:r>
              <a:t>Memperluas akses asesmen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93608" y="3310128"/>
            <a:ext cx="2880360" cy="1691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300" b="0">
                <a:solidFill>
                  <a:srgbClr val="2A3744"/>
                </a:solidFill>
                <a:latin typeface="Aptos"/>
              </a:defRPr>
            </a:pPr>
            <a:r>
              <a:t>Memberikan alat pengukuran yang relevan bagi populasi dengan akses pendidikan formal yang tidak setara atau menggunakan bahasa berbeda.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8368" y="6492240"/>
            <a:ext cx="10881360" cy="9144"/>
          </a:xfrm>
          <a:prstGeom prst="rect">
            <a:avLst/>
          </a:prstGeom>
          <a:solidFill>
            <a:srgbClr val="D7E2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8368" y="653796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E6E7E"/>
                </a:solidFill>
                <a:latin typeface="Aptos"/>
              </a:defRPr>
            </a:pPr>
            <a:r>
              <a:t>CULTURE FAIR INTELLIGENCE TEST (CFIT)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881360" y="6519672"/>
            <a:ext cx="6400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65760"/>
            <a:ext cx="99669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54978"/>
                </a:solidFill>
                <a:latin typeface="Aptos Display"/>
              </a:defRPr>
            </a:pPr>
            <a:r>
              <a:t>Penyajian &amp; Skala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411480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078992"/>
            <a:ext cx="10607040" cy="548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700" b="1">
                <a:solidFill>
                  <a:srgbClr val="154978"/>
                </a:solidFill>
                <a:latin typeface="Aptos"/>
              </a:defRPr>
            </a:pPr>
            <a:r>
              <a:t>CFIT memiliki tiga skala yang disesuaikan dengan kelompok usia dan tingkat kecerdasan.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1874519"/>
            <a:ext cx="3429000" cy="3977639"/>
          </a:xfrm>
          <a:prstGeom prst="roundRect">
            <a:avLst/>
          </a:prstGeom>
          <a:solidFill>
            <a:srgbClr val="E8F4F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941832" y="2121408"/>
            <a:ext cx="1097280" cy="329184"/>
          </a:xfrm>
          <a:prstGeom prst="roundRect">
            <a:avLst/>
          </a:prstGeom>
          <a:solidFill>
            <a:srgbClr val="1549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14984" y="2139696"/>
            <a:ext cx="950976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t>SKALA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1832" y="2697480"/>
            <a:ext cx="2926080" cy="11887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400" b="1">
                <a:solidFill>
                  <a:srgbClr val="2A3744"/>
                </a:solidFill>
                <a:latin typeface="Aptos"/>
              </a:defRPr>
            </a:pPr>
            <a:r>
              <a:t>Usia 4–8 tahun &amp; individu dengan retardasi mental (RM)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41832" y="4160520"/>
            <a:ext cx="2926080" cy="12344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A3744"/>
                </a:solidFill>
                <a:latin typeface="Aptos"/>
              </a:defRPr>
            </a:pPr>
            <a:r>
              <a:t>•  Tidak ada bentuk A &amp; B</a:t>
            </a:r>
          </a:p>
          <a:p>
            <a:pPr>
              <a:spcAft>
                <a:spcPts val="500"/>
              </a:spcAft>
              <a:defRPr sz="1300">
                <a:solidFill>
                  <a:srgbClr val="2A3744"/>
                </a:solidFill>
                <a:latin typeface="Aptos"/>
              </a:defRPr>
            </a:pPr>
            <a:r>
              <a:t>•  Terdiri atas 8 subtes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1874519"/>
            <a:ext cx="3429000" cy="3977639"/>
          </a:xfrm>
          <a:prstGeom prst="roundRect">
            <a:avLst/>
          </a:prstGeom>
          <a:solidFill>
            <a:srgbClr val="EB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4617720" y="2121408"/>
            <a:ext cx="1097280" cy="329184"/>
          </a:xfrm>
          <a:prstGeom prst="roundRect">
            <a:avLst/>
          </a:prstGeom>
          <a:solidFill>
            <a:srgbClr val="1549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90872" y="2139696"/>
            <a:ext cx="950976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t>SKALA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7720" y="2697480"/>
            <a:ext cx="2926080" cy="11887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400" b="1">
                <a:solidFill>
                  <a:srgbClr val="2A3744"/>
                </a:solidFill>
                <a:latin typeface="Aptos"/>
              </a:defRPr>
            </a:pPr>
            <a:r>
              <a:t>Usia 8–15 tahun; juga untuk remaja/dewasa dengan kecerdasan di bawah normal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17720" y="4160520"/>
            <a:ext cx="2926080" cy="12344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A3744"/>
                </a:solidFill>
                <a:latin typeface="Aptos"/>
              </a:defRPr>
            </a:pPr>
            <a:r>
              <a:t>•  Tersedia bentuk A &amp; B</a:t>
            </a:r>
          </a:p>
          <a:p>
            <a:pPr>
              <a:spcAft>
                <a:spcPts val="500"/>
              </a:spcAft>
              <a:defRPr sz="1300">
                <a:solidFill>
                  <a:srgbClr val="2A3744"/>
                </a:solidFill>
                <a:latin typeface="Aptos"/>
              </a:defRPr>
            </a:pPr>
            <a:r>
              <a:t>•  Terdiri atas 4 subtes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65008" y="1874519"/>
            <a:ext cx="3429000" cy="3977639"/>
          </a:xfrm>
          <a:prstGeom prst="roundRect">
            <a:avLst/>
          </a:prstGeom>
          <a:solidFill>
            <a:srgbClr val="FFF5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293608" y="2121408"/>
            <a:ext cx="1097280" cy="329184"/>
          </a:xfrm>
          <a:prstGeom prst="roundRect">
            <a:avLst/>
          </a:prstGeom>
          <a:solidFill>
            <a:srgbClr val="1549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366760" y="2139696"/>
            <a:ext cx="950976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t>SKALA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3608" y="2697480"/>
            <a:ext cx="2926080" cy="11887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400" b="1">
                <a:solidFill>
                  <a:srgbClr val="2A3744"/>
                </a:solidFill>
                <a:latin typeface="Aptos"/>
              </a:defRPr>
            </a:pPr>
            <a:r>
              <a:t>Usia &gt;15 tahun (sekolah lanjutan atas); remaja/dewasa dengan kecerdasan tinggi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93608" y="4160520"/>
            <a:ext cx="2926080" cy="12344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500"/>
              </a:spcAft>
              <a:defRPr sz="1300">
                <a:solidFill>
                  <a:srgbClr val="2A3744"/>
                </a:solidFill>
                <a:latin typeface="Aptos"/>
              </a:defRPr>
            </a:pPr>
            <a:r>
              <a:t>•  Tersedia bentuk A &amp; B</a:t>
            </a:r>
          </a:p>
          <a:p>
            <a:pPr>
              <a:spcAft>
                <a:spcPts val="500"/>
              </a:spcAft>
              <a:defRPr sz="1300">
                <a:solidFill>
                  <a:srgbClr val="2A3744"/>
                </a:solidFill>
                <a:latin typeface="Aptos"/>
              </a:defRPr>
            </a:pPr>
            <a:r>
              <a:t>•  Terdiri atas 4 subtes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58368" y="6492240"/>
            <a:ext cx="10881360" cy="9144"/>
          </a:xfrm>
          <a:prstGeom prst="rect">
            <a:avLst/>
          </a:prstGeom>
          <a:solidFill>
            <a:srgbClr val="D7E2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58368" y="653796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E6E7E"/>
                </a:solidFill>
                <a:latin typeface="Aptos"/>
              </a:defRPr>
            </a:pPr>
            <a:r>
              <a:t>CULTURE FAIR INTELLIGENCE TEST (CFIT)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81360" y="6519672"/>
            <a:ext cx="6400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65760"/>
            <a:ext cx="99669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54978"/>
                </a:solidFill>
                <a:latin typeface="Aptos Display"/>
              </a:defRPr>
            </a:pPr>
            <a:r>
              <a:t>Subtes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411480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078992"/>
            <a:ext cx="1060704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700" b="1">
                <a:solidFill>
                  <a:srgbClr val="154978"/>
                </a:solidFill>
                <a:latin typeface="Aptos"/>
              </a:defRPr>
            </a:pPr>
            <a:r>
              <a:t>Struktur subtes berbeda antara Skala 1 dan Skala 2–3.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1783080"/>
            <a:ext cx="5230368" cy="4160520"/>
          </a:xfrm>
          <a:prstGeom prst="roundRect">
            <a:avLst/>
          </a:prstGeom>
          <a:solidFill>
            <a:srgbClr val="F4F9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960120" y="2029968"/>
            <a:ext cx="1234440" cy="329184"/>
          </a:xfrm>
          <a:prstGeom prst="roundRect">
            <a:avLst/>
          </a:prstGeom>
          <a:solidFill>
            <a:srgbClr val="1549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33272" y="2048256"/>
            <a:ext cx="1088136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t>SKALA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606040"/>
            <a:ext cx="4617720" cy="292608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400"/>
              </a:spcAft>
              <a:defRPr sz="1400">
                <a:solidFill>
                  <a:srgbClr val="2A3744"/>
                </a:solidFill>
                <a:latin typeface="Aptos"/>
              </a:defRPr>
            </a:pPr>
            <a:r>
              <a:t>•  Substitusi (Subtitution)</a:t>
            </a:r>
          </a:p>
          <a:p>
            <a:pPr>
              <a:spcAft>
                <a:spcPts val="400"/>
              </a:spcAft>
              <a:defRPr sz="1400">
                <a:solidFill>
                  <a:srgbClr val="2A3744"/>
                </a:solidFill>
                <a:latin typeface="Aptos"/>
              </a:defRPr>
            </a:pPr>
            <a:r>
              <a:t>•  Klasifikasi (Classification)</a:t>
            </a:r>
          </a:p>
          <a:p>
            <a:pPr>
              <a:spcAft>
                <a:spcPts val="400"/>
              </a:spcAft>
              <a:defRPr sz="1400">
                <a:solidFill>
                  <a:srgbClr val="2A3744"/>
                </a:solidFill>
                <a:latin typeface="Aptos"/>
              </a:defRPr>
            </a:pPr>
            <a:r>
              <a:t>•  Labirin (Mazes)</a:t>
            </a:r>
          </a:p>
          <a:p>
            <a:pPr>
              <a:spcAft>
                <a:spcPts val="400"/>
              </a:spcAft>
              <a:defRPr sz="1400">
                <a:solidFill>
                  <a:srgbClr val="2A3744"/>
                </a:solidFill>
                <a:latin typeface="Aptos"/>
              </a:defRPr>
            </a:pPr>
            <a:r>
              <a:t>•  Memilih objek yang dinamai (Selecting Name)</a:t>
            </a:r>
          </a:p>
          <a:p>
            <a:pPr>
              <a:spcAft>
                <a:spcPts val="400"/>
              </a:spcAft>
              <a:defRPr sz="1400">
                <a:solidFill>
                  <a:srgbClr val="2A3744"/>
                </a:solidFill>
                <a:latin typeface="Aptos"/>
              </a:defRPr>
            </a:pPr>
            <a:r>
              <a:t>•  Mengikuti Petunjuk (Following Direction)</a:t>
            </a:r>
          </a:p>
          <a:p>
            <a:pPr>
              <a:spcAft>
                <a:spcPts val="400"/>
              </a:spcAft>
              <a:defRPr sz="1400">
                <a:solidFill>
                  <a:srgbClr val="2A3744"/>
                </a:solidFill>
                <a:latin typeface="Aptos"/>
              </a:defRPr>
            </a:pPr>
            <a:r>
              <a:t>•  Gambar yang salah (Wrong Pictures)</a:t>
            </a:r>
          </a:p>
          <a:p>
            <a:pPr>
              <a:spcAft>
                <a:spcPts val="400"/>
              </a:spcAft>
              <a:defRPr sz="1400">
                <a:solidFill>
                  <a:srgbClr val="2A3744"/>
                </a:solidFill>
                <a:latin typeface="Aptos"/>
              </a:defRPr>
            </a:pPr>
            <a:r>
              <a:t>•  Teka-teki (Riddles)</a:t>
            </a:r>
          </a:p>
          <a:p>
            <a:pPr>
              <a:spcAft>
                <a:spcPts val="400"/>
              </a:spcAft>
              <a:defRPr sz="1400">
                <a:solidFill>
                  <a:srgbClr val="2A3744"/>
                </a:solidFill>
                <a:latin typeface="Aptos"/>
              </a:defRPr>
            </a:pPr>
            <a:r>
              <a:t>•  Persamaan (Similarities)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6208" y="1783080"/>
            <a:ext cx="5230368" cy="4160520"/>
          </a:xfrm>
          <a:prstGeom prst="roundRect">
            <a:avLst/>
          </a:prstGeom>
          <a:solidFill>
            <a:srgbClr val="EB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6483096" y="2029968"/>
            <a:ext cx="1234440" cy="329184"/>
          </a:xfrm>
          <a:prstGeom prst="roundRect">
            <a:avLst/>
          </a:prstGeom>
          <a:solidFill>
            <a:srgbClr val="4DA0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56248" y="2048256"/>
            <a:ext cx="1088136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t>SKALA 2–3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83096" y="2651760"/>
            <a:ext cx="4617720" cy="2377440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A3744"/>
                </a:solidFill>
                <a:latin typeface="Aptos"/>
              </a:defRPr>
            </a:pPr>
            <a:r>
              <a:t>•  Seri (Series)</a:t>
            </a:r>
          </a:p>
          <a:p>
            <a:pPr>
              <a:spcAft>
                <a:spcPts val="800"/>
              </a:spcAft>
              <a:defRPr sz="1600">
                <a:solidFill>
                  <a:srgbClr val="2A3744"/>
                </a:solidFill>
                <a:latin typeface="Aptos"/>
              </a:defRPr>
            </a:pPr>
            <a:r>
              <a:t>•  Klasifikasi (Classification)</a:t>
            </a:r>
          </a:p>
          <a:p>
            <a:pPr>
              <a:spcAft>
                <a:spcPts val="800"/>
              </a:spcAft>
              <a:defRPr sz="1600">
                <a:solidFill>
                  <a:srgbClr val="2A3744"/>
                </a:solidFill>
                <a:latin typeface="Aptos"/>
              </a:defRPr>
            </a:pPr>
            <a:r>
              <a:t>•  Matriks (Matrices)</a:t>
            </a:r>
          </a:p>
          <a:p>
            <a:pPr>
              <a:spcAft>
                <a:spcPts val="800"/>
              </a:spcAft>
              <a:defRPr sz="1600">
                <a:solidFill>
                  <a:srgbClr val="2A3744"/>
                </a:solidFill>
                <a:latin typeface="Aptos"/>
              </a:defRPr>
            </a:pPr>
            <a:r>
              <a:t>•  Persyaratan (Condition)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83096" y="5074920"/>
            <a:ext cx="4480560" cy="4572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00" b="1">
                <a:solidFill>
                  <a:srgbClr val="5E6E7E"/>
                </a:solidFill>
                <a:latin typeface="Aptos"/>
              </a:defRPr>
            </a:pPr>
            <a:r>
              <a:t>4 subtes pada masing-masing skala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8368" y="6492240"/>
            <a:ext cx="10881360" cy="9144"/>
          </a:xfrm>
          <a:prstGeom prst="rect">
            <a:avLst/>
          </a:prstGeom>
          <a:solidFill>
            <a:srgbClr val="D7E2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58368" y="653796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E6E7E"/>
                </a:solidFill>
                <a:latin typeface="Aptos"/>
              </a:defRPr>
            </a:pPr>
            <a:r>
              <a:t>CULTURE FAIR INTELLIGENCE TEST (CFIT)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81360" y="6519672"/>
            <a:ext cx="6400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65760"/>
            <a:ext cx="99669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54978"/>
                </a:solidFill>
                <a:latin typeface="Aptos Display"/>
              </a:defRPr>
            </a:pPr>
            <a:r>
              <a:t>Aspek yang Diukur — Skala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411480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078992"/>
            <a:ext cx="10698480" cy="548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700" b="1">
                <a:solidFill>
                  <a:srgbClr val="154978"/>
                </a:solidFill>
                <a:latin typeface="Aptos"/>
              </a:defRPr>
            </a:pPr>
            <a:r>
              <a:t>Skala 1 mengukur delapan aspek melalui delapan subtes.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1828800"/>
            <a:ext cx="5257800" cy="1874519"/>
          </a:xfrm>
          <a:prstGeom prst="roundRect">
            <a:avLst/>
          </a:prstGeom>
          <a:solidFill>
            <a:srgbClr val="F4F9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2029968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000" b="1">
                <a:solidFill>
                  <a:srgbClr val="2171B5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99032" y="2011680"/>
            <a:ext cx="41605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500" b="1">
                <a:solidFill>
                  <a:srgbClr val="154978"/>
                </a:solidFill>
                <a:latin typeface="Aptos"/>
              </a:defRPr>
            </a:pPr>
            <a:r>
              <a:t>Substitusi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606040"/>
            <a:ext cx="4736592" cy="8686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50" b="0">
                <a:solidFill>
                  <a:srgbClr val="2A3744"/>
                </a:solidFill>
                <a:latin typeface="Aptos"/>
              </a:defRPr>
            </a:pPr>
            <a:r>
              <a:t>Berpikir runtut untuk memahami rangkaian permasalahan yang berkesinambungan.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828800"/>
            <a:ext cx="5257800" cy="1874519"/>
          </a:xfrm>
          <a:prstGeom prst="roundRect">
            <a:avLst/>
          </a:prstGeom>
          <a:solidFill>
            <a:srgbClr val="EB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2029968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000" b="1">
                <a:solidFill>
                  <a:srgbClr val="2171B5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0" y="2011680"/>
            <a:ext cx="41605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500" b="1">
                <a:solidFill>
                  <a:srgbClr val="154978"/>
                </a:solidFill>
                <a:latin typeface="Aptos"/>
              </a:defRPr>
            </a:pPr>
            <a:r>
              <a:t>Klasifikasi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73368" y="2606040"/>
            <a:ext cx="4736592" cy="8686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50" b="0">
                <a:solidFill>
                  <a:srgbClr val="2A3744"/>
                </a:solidFill>
                <a:latin typeface="Aptos"/>
              </a:defRPr>
            </a:pPr>
            <a:r>
              <a:t>Mengamati hal secara detail untuk mengidentifikasi dan membedakan suatu hal.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3232" y="4069080"/>
            <a:ext cx="5257800" cy="1874519"/>
          </a:xfrm>
          <a:prstGeom prst="roundRect">
            <a:avLst/>
          </a:prstGeom>
          <a:solidFill>
            <a:srgbClr val="F4F9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4270248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000" b="1">
                <a:solidFill>
                  <a:srgbClr val="2171B5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99032" y="4251960"/>
            <a:ext cx="41605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500" b="1">
                <a:solidFill>
                  <a:srgbClr val="154978"/>
                </a:solidFill>
                <a:latin typeface="Aptos"/>
              </a:defRPr>
            </a:pPr>
            <a:r>
              <a:t>Labirin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846320"/>
            <a:ext cx="4736592" cy="8686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50" b="0">
                <a:solidFill>
                  <a:srgbClr val="2A3744"/>
                </a:solidFill>
                <a:latin typeface="Aptos"/>
              </a:defRPr>
            </a:pPr>
            <a:r>
              <a:t>Merencanakan ke depan dan bergerak secara akurat.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4069080"/>
            <a:ext cx="5257800" cy="1874519"/>
          </a:xfrm>
          <a:prstGeom prst="roundRect">
            <a:avLst/>
          </a:prstGeom>
          <a:solidFill>
            <a:srgbClr val="EB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373368" y="4270248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000" b="1">
                <a:solidFill>
                  <a:srgbClr val="2171B5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0" y="4251960"/>
            <a:ext cx="41605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500" b="1">
                <a:solidFill>
                  <a:srgbClr val="154978"/>
                </a:solidFill>
                <a:latin typeface="Aptos"/>
              </a:defRPr>
            </a:pPr>
            <a:r>
              <a:t>Memilih objek yang dinamai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73368" y="4846320"/>
            <a:ext cx="4736592" cy="8686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50" b="0">
                <a:solidFill>
                  <a:srgbClr val="2A3744"/>
                </a:solidFill>
                <a:latin typeface="Aptos"/>
              </a:defRPr>
            </a:pPr>
            <a:r>
              <a:t>Mempersepsikan hubungan antarhal, termasuk menemukan persamaan/perbedaan.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8368" y="6492240"/>
            <a:ext cx="10881360" cy="9144"/>
          </a:xfrm>
          <a:prstGeom prst="rect">
            <a:avLst/>
          </a:prstGeom>
          <a:solidFill>
            <a:srgbClr val="D7E2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58368" y="653796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E6E7E"/>
                </a:solidFill>
                <a:latin typeface="Aptos"/>
              </a:defRPr>
            </a:pPr>
            <a:r>
              <a:t>CULTURE FAIR INTELLIGENCE TEST (CFIT)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81360" y="6519672"/>
            <a:ext cx="6400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65760"/>
            <a:ext cx="99669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54978"/>
                </a:solidFill>
                <a:latin typeface="Aptos Display"/>
              </a:defRPr>
            </a:pPr>
            <a:r>
              <a:t>Aspek yang Diukur — Skala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411480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600200"/>
            <a:ext cx="5257800" cy="1874519"/>
          </a:xfrm>
          <a:prstGeom prst="roundRect">
            <a:avLst/>
          </a:prstGeom>
          <a:solidFill>
            <a:srgbClr val="FFF5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801368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000" b="1">
                <a:solidFill>
                  <a:srgbClr val="2171B5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99032" y="1783080"/>
            <a:ext cx="41605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500" b="1">
                <a:solidFill>
                  <a:srgbClr val="154978"/>
                </a:solidFill>
                <a:latin typeface="Aptos"/>
              </a:defRPr>
            </a:pPr>
            <a:r>
              <a:t>Mengikuti Petunjuk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377440"/>
            <a:ext cx="4736592" cy="9144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50" b="0">
                <a:solidFill>
                  <a:srgbClr val="2A3744"/>
                </a:solidFill>
                <a:latin typeface="Aptos"/>
              </a:defRPr>
            </a:pPr>
            <a:r>
              <a:t>Memahami informasi yang diberikan dan memberikan respons yang tepat.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600200"/>
            <a:ext cx="5257800" cy="1874519"/>
          </a:xfrm>
          <a:prstGeom prst="roundRect">
            <a:avLst/>
          </a:prstGeom>
          <a:solidFill>
            <a:srgbClr val="F4F9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73368" y="1801368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000" b="1">
                <a:solidFill>
                  <a:srgbClr val="2171B5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0" y="1783080"/>
            <a:ext cx="41605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500" b="1">
                <a:solidFill>
                  <a:srgbClr val="154978"/>
                </a:solidFill>
                <a:latin typeface="Aptos"/>
              </a:defRPr>
            </a:pPr>
            <a:r>
              <a:t>Gambar yang Salah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377440"/>
            <a:ext cx="4736592" cy="9144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50" b="0">
                <a:solidFill>
                  <a:srgbClr val="2A3744"/>
                </a:solidFill>
                <a:latin typeface="Aptos"/>
              </a:defRPr>
            </a:pPr>
            <a:r>
              <a:t>Ketelitian pengetahuan, pengertian, kecepatan berpikir, serta mengasosiasikan benda dengan kekurangannya.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3232" y="3840480"/>
            <a:ext cx="5257800" cy="1874519"/>
          </a:xfrm>
          <a:prstGeom prst="roundRect">
            <a:avLst/>
          </a:prstGeom>
          <a:solidFill>
            <a:srgbClr val="FFF5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4400" y="4041648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000" b="1">
                <a:solidFill>
                  <a:srgbClr val="2171B5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99032" y="4023360"/>
            <a:ext cx="41605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500" b="1">
                <a:solidFill>
                  <a:srgbClr val="154978"/>
                </a:solidFill>
                <a:latin typeface="Aptos"/>
              </a:defRPr>
            </a:pPr>
            <a:r>
              <a:t>Teka-teki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4617720"/>
            <a:ext cx="4736592" cy="9144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50" b="0">
                <a:solidFill>
                  <a:srgbClr val="2A3744"/>
                </a:solidFill>
                <a:latin typeface="Aptos"/>
              </a:defRPr>
            </a:pPr>
            <a:r>
              <a:t>Kemampuan ingatan dan ketelitian asosiasi terhadap pola yang pernah diamati.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840480"/>
            <a:ext cx="5257800" cy="1874519"/>
          </a:xfrm>
          <a:prstGeom prst="roundRect">
            <a:avLst/>
          </a:prstGeom>
          <a:solidFill>
            <a:srgbClr val="F4F9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73368" y="4041648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000" b="1">
                <a:solidFill>
                  <a:srgbClr val="2171B5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0" y="4023360"/>
            <a:ext cx="41605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500" b="1">
                <a:solidFill>
                  <a:srgbClr val="154978"/>
                </a:solidFill>
                <a:latin typeface="Aptos"/>
              </a:defRPr>
            </a:pPr>
            <a:r>
              <a:t>Persamaan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73368" y="4617720"/>
            <a:ext cx="4736592" cy="9144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50" b="0">
                <a:solidFill>
                  <a:srgbClr val="2A3744"/>
                </a:solidFill>
                <a:latin typeface="Aptos"/>
              </a:defRPr>
            </a:pPr>
            <a:r>
              <a:t>Daya abstraksi, yaitu mencari persamaan.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58368" y="6492240"/>
            <a:ext cx="10881360" cy="9144"/>
          </a:xfrm>
          <a:prstGeom prst="rect">
            <a:avLst/>
          </a:prstGeom>
          <a:solidFill>
            <a:srgbClr val="D7E2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58368" y="653796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E6E7E"/>
                </a:solidFill>
                <a:latin typeface="Aptos"/>
              </a:defRPr>
            </a:pPr>
            <a:r>
              <a:t>CULTURE FAIR INTELLIGENCE TEST (CFIT)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881360" y="6519672"/>
            <a:ext cx="6400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65760"/>
            <a:ext cx="99669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54978"/>
                </a:solidFill>
                <a:latin typeface="Aptos Display"/>
              </a:defRPr>
            </a:pPr>
            <a:r>
              <a:t>Aspek yang Diukur — Skala 2 &amp;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411480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078992"/>
            <a:ext cx="10698480" cy="548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700" b="1">
                <a:solidFill>
                  <a:srgbClr val="154978"/>
                </a:solidFill>
                <a:latin typeface="Aptos"/>
              </a:defRPr>
            </a:pPr>
            <a:r>
              <a:t>Skala 2 dan Skala 3 mengukur empat aspek utama.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1783080"/>
            <a:ext cx="5230368" cy="1874519"/>
          </a:xfrm>
          <a:prstGeom prst="roundRect">
            <a:avLst/>
          </a:prstGeom>
          <a:solidFill>
            <a:srgbClr val="F4F9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965960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000" b="1">
                <a:solidFill>
                  <a:srgbClr val="2171B5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99032" y="1947672"/>
            <a:ext cx="41605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600" b="1">
                <a:solidFill>
                  <a:srgbClr val="154978"/>
                </a:solidFill>
                <a:latin typeface="Aptos"/>
              </a:defRPr>
            </a:pPr>
            <a:r>
              <a:t>Seri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532888"/>
            <a:ext cx="4736592" cy="9326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50" b="0">
                <a:solidFill>
                  <a:srgbClr val="2A3744"/>
                </a:solidFill>
                <a:latin typeface="Aptos"/>
              </a:defRPr>
            </a:pPr>
            <a:r>
              <a:t>Sistematika berpikir: berpikir runtut untuk memahami rangkaian permasalahan yang berkesinambungan.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783080"/>
            <a:ext cx="5230368" cy="1874519"/>
          </a:xfrm>
          <a:prstGeom prst="roundRect">
            <a:avLst/>
          </a:prstGeom>
          <a:solidFill>
            <a:srgbClr val="EB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1965960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000" b="1">
                <a:solidFill>
                  <a:srgbClr val="2171B5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0" y="1947672"/>
            <a:ext cx="41605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600" b="1">
                <a:solidFill>
                  <a:srgbClr val="154978"/>
                </a:solidFill>
                <a:latin typeface="Aptos"/>
              </a:defRPr>
            </a:pPr>
            <a:r>
              <a:t>Klasifikasi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73368" y="2532888"/>
            <a:ext cx="4736592" cy="9326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50" b="0">
                <a:solidFill>
                  <a:srgbClr val="2A3744"/>
                </a:solidFill>
                <a:latin typeface="Aptos"/>
              </a:defRPr>
            </a:pPr>
            <a:r>
              <a:t>Ketajaman diferensiasi: mengamati detail secara tajam dan berpikir kritis untuk mengidentifikasi permasalahan.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13232" y="4023360"/>
            <a:ext cx="5230368" cy="1874519"/>
          </a:xfrm>
          <a:prstGeom prst="roundRect">
            <a:avLst/>
          </a:prstGeom>
          <a:solidFill>
            <a:srgbClr val="FFF5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4206240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000" b="1">
                <a:solidFill>
                  <a:srgbClr val="2171B5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99032" y="4187952"/>
            <a:ext cx="41605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600" b="1">
                <a:solidFill>
                  <a:srgbClr val="154978"/>
                </a:solidFill>
                <a:latin typeface="Aptos"/>
              </a:defRPr>
            </a:pPr>
            <a:r>
              <a:t>Matriks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773168"/>
            <a:ext cx="4736592" cy="9326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50" b="0">
                <a:solidFill>
                  <a:srgbClr val="2A3744"/>
                </a:solidFill>
                <a:latin typeface="Aptos"/>
              </a:defRPr>
            </a:pPr>
            <a:r>
              <a:t>Asosiasi: kemampuan analisis-sintesis untuk menghubungkan dua atau lebih permasalahan yang serupa.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72200" y="4023360"/>
            <a:ext cx="5230368" cy="1874519"/>
          </a:xfrm>
          <a:prstGeom prst="roundRect">
            <a:avLst/>
          </a:prstGeom>
          <a:solidFill>
            <a:srgbClr val="F4F9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373368" y="4206240"/>
            <a:ext cx="411480" cy="274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000" b="1">
                <a:solidFill>
                  <a:srgbClr val="2171B5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0" y="4187952"/>
            <a:ext cx="416052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600" b="1">
                <a:solidFill>
                  <a:srgbClr val="154978"/>
                </a:solidFill>
                <a:latin typeface="Aptos"/>
              </a:defRPr>
            </a:pPr>
            <a:r>
              <a:t>Persyaratan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73368" y="4773168"/>
            <a:ext cx="4736592" cy="93268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50" b="0">
                <a:solidFill>
                  <a:srgbClr val="2A3744"/>
                </a:solidFill>
                <a:latin typeface="Aptos"/>
              </a:defRPr>
            </a:pPr>
            <a:r>
              <a:t>Pemahaman konsep: memahami suatu prinsip untuk diterapkan ke dalam situasi yang berbeda.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58368" y="6492240"/>
            <a:ext cx="10881360" cy="9144"/>
          </a:xfrm>
          <a:prstGeom prst="rect">
            <a:avLst/>
          </a:prstGeom>
          <a:solidFill>
            <a:srgbClr val="D7E2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58368" y="653796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E6E7E"/>
                </a:solidFill>
                <a:latin typeface="Aptos"/>
              </a:defRPr>
            </a:pPr>
            <a:r>
              <a:t>CULTURE FAIR INTELLIGENCE TEST (CFIT)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881360" y="6519672"/>
            <a:ext cx="6400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65760"/>
            <a:ext cx="99669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54978"/>
                </a:solidFill>
                <a:latin typeface="Aptos Display"/>
              </a:defRPr>
            </a:pPr>
            <a:r>
              <a:t>Waktu Pengerjaan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411480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06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234440"/>
            <a:ext cx="5230368" cy="4983480"/>
          </a:xfrm>
          <a:prstGeom prst="roundRect">
            <a:avLst/>
          </a:prstGeom>
          <a:solidFill>
            <a:srgbClr val="F4F9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60120" y="1508760"/>
            <a:ext cx="1234440" cy="329184"/>
          </a:xfrm>
          <a:prstGeom prst="roundRect">
            <a:avLst/>
          </a:prstGeom>
          <a:solidFill>
            <a:srgbClr val="1549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2" y="1527048"/>
            <a:ext cx="1088136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t>SKALA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1993392"/>
            <a:ext cx="452628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700" b="1">
                <a:solidFill>
                  <a:srgbClr val="154978"/>
                </a:solidFill>
                <a:latin typeface="Aptos"/>
              </a:defRPr>
            </a:pPr>
            <a:r>
              <a:t>8 subtes dalam 1 formulir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651760"/>
            <a:ext cx="338328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50" b="0">
                <a:solidFill>
                  <a:srgbClr val="2A3744"/>
                </a:solidFill>
                <a:latin typeface="Aptos"/>
              </a:defRPr>
            </a:pPr>
            <a:r>
              <a:t>Substitusi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15968" y="2651760"/>
            <a:ext cx="91440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1250" b="1">
                <a:solidFill>
                  <a:srgbClr val="154978"/>
                </a:solidFill>
                <a:latin typeface="Aptos"/>
              </a:defRPr>
            </a:pPr>
            <a:r>
              <a:t>3 menit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044952"/>
            <a:ext cx="338328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50" b="0">
                <a:solidFill>
                  <a:srgbClr val="2A3744"/>
                </a:solidFill>
                <a:latin typeface="Aptos"/>
              </a:defRPr>
            </a:pPr>
            <a:r>
              <a:t>Klasifikasi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5968" y="3044952"/>
            <a:ext cx="91440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1250" b="1">
                <a:solidFill>
                  <a:srgbClr val="154978"/>
                </a:solidFill>
                <a:latin typeface="Aptos"/>
              </a:defRPr>
            </a:pPr>
            <a:r>
              <a:t>2 menit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438144"/>
            <a:ext cx="338328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50" b="0">
                <a:solidFill>
                  <a:srgbClr val="2A3744"/>
                </a:solidFill>
                <a:latin typeface="Aptos"/>
              </a:defRPr>
            </a:pPr>
            <a:r>
              <a:t>Labirin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15968" y="3438144"/>
            <a:ext cx="91440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1250" b="1">
                <a:solidFill>
                  <a:srgbClr val="154978"/>
                </a:solidFill>
                <a:latin typeface="Aptos"/>
              </a:defRPr>
            </a:pPr>
            <a:r>
              <a:t>2,5 menit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3831336"/>
            <a:ext cx="338328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50" b="0">
                <a:solidFill>
                  <a:srgbClr val="2A3744"/>
                </a:solidFill>
                <a:latin typeface="Aptos"/>
              </a:defRPr>
            </a:pPr>
            <a:r>
              <a:t>Memilih objek yang dinamai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15968" y="3831336"/>
            <a:ext cx="91440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1250" b="1">
                <a:solidFill>
                  <a:srgbClr val="154978"/>
                </a:solidFill>
                <a:latin typeface="Aptos"/>
              </a:defRPr>
            </a:pPr>
            <a:r>
              <a:t>2,5 menit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0120" y="4224528"/>
            <a:ext cx="338328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50" b="0">
                <a:solidFill>
                  <a:srgbClr val="2A3744"/>
                </a:solidFill>
                <a:latin typeface="Aptos"/>
              </a:defRPr>
            </a:pPr>
            <a:r>
              <a:t>Mengikuti Petunjuk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15968" y="4224528"/>
            <a:ext cx="91440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1250" b="1">
                <a:solidFill>
                  <a:srgbClr val="154978"/>
                </a:solidFill>
                <a:latin typeface="Aptos"/>
              </a:defRPr>
            </a:pPr>
            <a:r>
              <a:t>4 menit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" y="4617720"/>
            <a:ext cx="338328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50" b="0">
                <a:solidFill>
                  <a:srgbClr val="2A3744"/>
                </a:solidFill>
                <a:latin typeface="Aptos"/>
              </a:defRPr>
            </a:pPr>
            <a:r>
              <a:t>Gambar yang salah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15968" y="4617720"/>
            <a:ext cx="91440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1250" b="1">
                <a:solidFill>
                  <a:srgbClr val="154978"/>
                </a:solidFill>
                <a:latin typeface="Aptos"/>
              </a:defRPr>
            </a:pPr>
            <a:r>
              <a:t>2,5 menit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0120" y="5010912"/>
            <a:ext cx="338328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50" b="0">
                <a:solidFill>
                  <a:srgbClr val="2A3744"/>
                </a:solidFill>
                <a:latin typeface="Aptos"/>
              </a:defRPr>
            </a:pPr>
            <a:r>
              <a:t>Teka-teki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15968" y="5010912"/>
            <a:ext cx="91440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1250" b="1">
                <a:solidFill>
                  <a:srgbClr val="154978"/>
                </a:solidFill>
                <a:latin typeface="Aptos"/>
              </a:defRPr>
            </a:pPr>
            <a:r>
              <a:t>3,5 menit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" y="5404103"/>
            <a:ext cx="338328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250" b="0">
                <a:solidFill>
                  <a:srgbClr val="2A3744"/>
                </a:solidFill>
                <a:latin typeface="Aptos"/>
              </a:defRPr>
            </a:pPr>
            <a:r>
              <a:t>Persamaan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15968" y="5404103"/>
            <a:ext cx="914400" cy="310896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1250" b="1">
                <a:solidFill>
                  <a:srgbClr val="154978"/>
                </a:solidFill>
                <a:latin typeface="Aptos"/>
              </a:defRPr>
            </a:pPr>
            <a:r>
              <a:t>2 menit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0120" y="5870448"/>
            <a:ext cx="4526280" cy="25603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050" b="1">
                <a:solidFill>
                  <a:srgbClr val="5E6E7E"/>
                </a:solidFill>
                <a:latin typeface="Aptos"/>
              </a:defRPr>
            </a:pPr>
            <a:r>
              <a:t>Umumnya dapat diselesaikan dalam ±22 menit.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36208" y="1234440"/>
            <a:ext cx="5230368" cy="4983480"/>
          </a:xfrm>
          <a:prstGeom prst="roundRect">
            <a:avLst/>
          </a:prstGeom>
          <a:solidFill>
            <a:srgbClr val="EB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6483096" y="1508760"/>
            <a:ext cx="1417320" cy="329184"/>
          </a:xfrm>
          <a:prstGeom prst="roundRect">
            <a:avLst/>
          </a:prstGeom>
          <a:solidFill>
            <a:srgbClr val="4DA0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556248" y="1527048"/>
            <a:ext cx="1271016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t>SKALA 2–3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83096" y="1993392"/>
            <a:ext cx="452628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700" b="1">
                <a:solidFill>
                  <a:srgbClr val="154978"/>
                </a:solidFill>
                <a:latin typeface="Aptos"/>
              </a:defRPr>
            </a:pPr>
            <a:r>
              <a:t>4 subtes dalam 2 formulir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83096" y="2788920"/>
            <a:ext cx="338328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400" b="0">
                <a:solidFill>
                  <a:srgbClr val="2A3744"/>
                </a:solidFill>
                <a:latin typeface="Aptos"/>
              </a:defRPr>
            </a:pPr>
            <a:r>
              <a:t>Seri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424160" y="2788920"/>
            <a:ext cx="73152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1400" b="1">
                <a:solidFill>
                  <a:srgbClr val="154978"/>
                </a:solidFill>
                <a:latin typeface="Aptos"/>
              </a:defRPr>
            </a:pPr>
            <a:r>
              <a:t>3 menit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83096" y="3401568"/>
            <a:ext cx="338328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400" b="0">
                <a:solidFill>
                  <a:srgbClr val="2A3744"/>
                </a:solidFill>
                <a:latin typeface="Aptos"/>
              </a:defRPr>
            </a:pPr>
            <a:r>
              <a:t>Klasifikasi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424160" y="3401568"/>
            <a:ext cx="73152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1400" b="1">
                <a:solidFill>
                  <a:srgbClr val="154978"/>
                </a:solidFill>
                <a:latin typeface="Aptos"/>
              </a:defRPr>
            </a:pPr>
            <a:r>
              <a:t>4 menit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83096" y="4014215"/>
            <a:ext cx="338328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400" b="0">
                <a:solidFill>
                  <a:srgbClr val="2A3744"/>
                </a:solidFill>
                <a:latin typeface="Aptos"/>
              </a:defRPr>
            </a:pPr>
            <a:r>
              <a:t>Matriks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424160" y="4014215"/>
            <a:ext cx="73152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1400" b="1">
                <a:solidFill>
                  <a:srgbClr val="154978"/>
                </a:solidFill>
                <a:latin typeface="Aptos"/>
              </a:defRPr>
            </a:pPr>
            <a:r>
              <a:t>3 menit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83096" y="4626864"/>
            <a:ext cx="338328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400" b="0">
                <a:solidFill>
                  <a:srgbClr val="2A3744"/>
                </a:solidFill>
                <a:latin typeface="Aptos"/>
              </a:defRPr>
            </a:pPr>
            <a:r>
              <a:t>Persyaratan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424160" y="4626864"/>
            <a:ext cx="731520" cy="4114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r">
              <a:defRPr sz="1400" b="1">
                <a:solidFill>
                  <a:srgbClr val="154978"/>
                </a:solidFill>
                <a:latin typeface="Aptos"/>
              </a:defRPr>
            </a:pPr>
            <a:r>
              <a:t>2,5 menit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83096" y="5440680"/>
            <a:ext cx="4526280" cy="5029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600" b="1">
                <a:solidFill>
                  <a:srgbClr val="4DA091"/>
                </a:solidFill>
                <a:latin typeface="Aptos"/>
              </a:defRPr>
            </a:pPr>
            <a:r>
              <a:t>Total waktu: 12,5 menit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58368" y="6492240"/>
            <a:ext cx="10881360" cy="9144"/>
          </a:xfrm>
          <a:prstGeom prst="rect">
            <a:avLst/>
          </a:prstGeom>
          <a:solidFill>
            <a:srgbClr val="D7E2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58368" y="653796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E6E7E"/>
                </a:solidFill>
                <a:latin typeface="Aptos"/>
              </a:defRPr>
            </a:pPr>
            <a:r>
              <a:t>CULTURE FAIR INTELLIGENCE TEST (CFIT)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881360" y="6519672"/>
            <a:ext cx="6400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65760"/>
            <a:ext cx="99669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54978"/>
                </a:solidFill>
                <a:latin typeface="Aptos Display"/>
              </a:defRPr>
            </a:pPr>
            <a:r>
              <a:t>Contoh Soal CFIT — Skala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411480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234440"/>
            <a:ext cx="5230368" cy="4800600"/>
          </a:xfrm>
          <a:prstGeom prst="roundRect">
            <a:avLst/>
          </a:prstGeom>
          <a:solidFill>
            <a:srgbClr val="F4F9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cfit_contoh_skala3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12" y="1481328"/>
            <a:ext cx="4864608" cy="37490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41832" y="5376672"/>
            <a:ext cx="475488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150" b="1">
                <a:solidFill>
                  <a:srgbClr val="154978"/>
                </a:solidFill>
                <a:latin typeface="Aptos"/>
              </a:defRPr>
            </a:pPr>
            <a:r>
              <a:t>Contoh soal 1–4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81344" y="1234440"/>
            <a:ext cx="5230368" cy="4800600"/>
          </a:xfrm>
          <a:prstGeom prst="roundRect">
            <a:avLst/>
          </a:prstGeom>
          <a:solidFill>
            <a:srgbClr val="F4F9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cfit_contoh_skala3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224" y="1481328"/>
            <a:ext cx="4864608" cy="374903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09944" y="5376672"/>
            <a:ext cx="475488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150" b="1">
                <a:solidFill>
                  <a:srgbClr val="154978"/>
                </a:solidFill>
                <a:latin typeface="Aptos"/>
              </a:defRPr>
            </a:pPr>
            <a:r>
              <a:t>Contoh soal 5–6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6492240"/>
            <a:ext cx="10881360" cy="9144"/>
          </a:xfrm>
          <a:prstGeom prst="rect">
            <a:avLst/>
          </a:prstGeom>
          <a:solidFill>
            <a:srgbClr val="D7E2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8368" y="653796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E6E7E"/>
                </a:solidFill>
                <a:latin typeface="Aptos"/>
              </a:defRPr>
            </a:pPr>
            <a:r>
              <a:t>CULTURE FAIR INTELLIGENCE TEST (CFIT)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81360" y="6519672"/>
            <a:ext cx="6400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65760"/>
            <a:ext cx="99669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54978"/>
                </a:solidFill>
                <a:latin typeface="Aptos Display"/>
              </a:defRPr>
            </a:pPr>
            <a:r>
              <a:t>Contoh Soal CFIT — Skala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411480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07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234440"/>
            <a:ext cx="5230368" cy="4800600"/>
          </a:xfrm>
          <a:prstGeom prst="roundRect">
            <a:avLst/>
          </a:prstGeom>
          <a:solidFill>
            <a:srgbClr val="F4F9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cfit_contoh_skala3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112" y="1481328"/>
            <a:ext cx="4864608" cy="37490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41832" y="5376672"/>
            <a:ext cx="475488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150" b="1">
                <a:solidFill>
                  <a:srgbClr val="154978"/>
                </a:solidFill>
                <a:latin typeface="Aptos"/>
              </a:defRPr>
            </a:pPr>
            <a:r>
              <a:t>Contoh soal 2–6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81344" y="1234440"/>
            <a:ext cx="5230368" cy="4800600"/>
          </a:xfrm>
          <a:prstGeom prst="roundRect">
            <a:avLst/>
          </a:prstGeom>
          <a:solidFill>
            <a:srgbClr val="F4F9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cfit_contoh_skala3_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4224" y="1481328"/>
            <a:ext cx="4864608" cy="374903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09944" y="5376672"/>
            <a:ext cx="4754880" cy="384048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1150" b="1">
                <a:solidFill>
                  <a:srgbClr val="154978"/>
                </a:solidFill>
                <a:latin typeface="Aptos"/>
              </a:defRPr>
            </a:pPr>
            <a:r>
              <a:t>Contoh soal 3–6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8368" y="6492240"/>
            <a:ext cx="10881360" cy="9144"/>
          </a:xfrm>
          <a:prstGeom prst="rect">
            <a:avLst/>
          </a:prstGeom>
          <a:solidFill>
            <a:srgbClr val="D7E2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8368" y="653796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E6E7E"/>
                </a:solidFill>
                <a:latin typeface="Aptos"/>
              </a:defRPr>
            </a:pPr>
            <a:r>
              <a:t>CULTURE FAIR INTELLIGENCE TEST (CFIT)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81360" y="6519672"/>
            <a:ext cx="6400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65760"/>
            <a:ext cx="99669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54978"/>
                </a:solidFill>
                <a:latin typeface="Aptos Display"/>
              </a:defRPr>
            </a:pPr>
            <a:r>
              <a:t>Kelebihan &amp; Kekurangan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411480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08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234440"/>
            <a:ext cx="5230368" cy="4983480"/>
          </a:xfrm>
          <a:prstGeom prst="roundRect">
            <a:avLst/>
          </a:prstGeom>
          <a:solidFill>
            <a:srgbClr val="EB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60120" y="1508760"/>
            <a:ext cx="1417320" cy="329184"/>
          </a:xfrm>
          <a:prstGeom prst="roundRect">
            <a:avLst/>
          </a:prstGeom>
          <a:solidFill>
            <a:srgbClr val="4DA0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2" y="1527048"/>
            <a:ext cx="1271016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t>KELEBIHAN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011680"/>
            <a:ext cx="4572000" cy="3749039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700"/>
              </a:spcAft>
              <a:defRPr sz="1350">
                <a:solidFill>
                  <a:srgbClr val="2A3744"/>
                </a:solidFill>
                <a:latin typeface="Aptos"/>
              </a:defRPr>
            </a:pPr>
            <a:r>
              <a:t>•  Terbebas dari faktor budaya sehingga dapat digunakan di berbagai negara atau daerah.</a:t>
            </a:r>
          </a:p>
          <a:p>
            <a:pPr>
              <a:spcAft>
                <a:spcPts val="700"/>
              </a:spcAft>
              <a:defRPr sz="1350">
                <a:solidFill>
                  <a:srgbClr val="2A3744"/>
                </a:solidFill>
                <a:latin typeface="Aptos"/>
              </a:defRPr>
            </a:pPr>
            <a:r>
              <a:t>•  Dirancang agar tidak dipengaruhi iklim, kemampuan verbal, dan tingkat pendidikan.</a:t>
            </a:r>
          </a:p>
          <a:p>
            <a:pPr>
              <a:spcAft>
                <a:spcPts val="700"/>
              </a:spcAft>
              <a:defRPr sz="1350">
                <a:solidFill>
                  <a:srgbClr val="2A3744"/>
                </a:solidFill>
                <a:latin typeface="Aptos"/>
              </a:defRPr>
            </a:pPr>
            <a:r>
              <a:t>•  Tiap subtes memiliki waktu pengerjaan yang berbeda-beda.</a:t>
            </a:r>
          </a:p>
          <a:p>
            <a:pPr>
              <a:spcAft>
                <a:spcPts val="700"/>
              </a:spcAft>
              <a:defRPr sz="1350">
                <a:solidFill>
                  <a:srgbClr val="2A3744"/>
                </a:solidFill>
                <a:latin typeface="Aptos"/>
              </a:defRPr>
            </a:pPr>
            <a:r>
              <a:t>•  Pelaksanaan tes mudah dan praktis.</a:t>
            </a:r>
          </a:p>
          <a:p>
            <a:pPr>
              <a:spcAft>
                <a:spcPts val="700"/>
              </a:spcAft>
              <a:defRPr sz="1350">
                <a:solidFill>
                  <a:srgbClr val="2A3744"/>
                </a:solidFill>
                <a:latin typeface="Aptos"/>
              </a:defRPr>
            </a:pPr>
            <a:r>
              <a:t>•  Dapat dilakukan secara individual maupun klasikal (berkelompok).</a:t>
            </a:r>
          </a:p>
          <a:p>
            <a:pPr>
              <a:spcAft>
                <a:spcPts val="700"/>
              </a:spcAft>
              <a:defRPr sz="1350">
                <a:solidFill>
                  <a:srgbClr val="2A3744"/>
                </a:solidFill>
                <a:latin typeface="Aptos"/>
              </a:defRPr>
            </a:pPr>
            <a:r>
              <a:t>•  Memiliki varian skala untuk berbagai kelompok usia.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36208" y="1234440"/>
            <a:ext cx="5230368" cy="4983480"/>
          </a:xfrm>
          <a:prstGeom prst="roundRect">
            <a:avLst/>
          </a:prstGeom>
          <a:solidFill>
            <a:srgbClr val="FFF5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483096" y="1508760"/>
            <a:ext cx="1600200" cy="329184"/>
          </a:xfrm>
          <a:prstGeom prst="roundRect">
            <a:avLst/>
          </a:prstGeom>
          <a:solidFill>
            <a:srgbClr val="EFA7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56248" y="1527048"/>
            <a:ext cx="1453896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t>KEKURANGAN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83096" y="2011680"/>
            <a:ext cx="4572000" cy="3749039"/>
          </a:xfrm>
          <a:prstGeom prst="rect">
            <a:avLst/>
          </a:prstGeom>
          <a:noFill/>
        </p:spPr>
        <p:txBody>
          <a:bodyPr wrap="square" lIns="36576" tIns="18288" rIns="36576" bIns="18288">
            <a:spAutoFit/>
          </a:bodyPr>
          <a:lstStyle/>
          <a:p>
            <a:pPr>
              <a:spcAft>
                <a:spcPts val="1100"/>
              </a:spcAft>
              <a:defRPr sz="1350">
                <a:solidFill>
                  <a:srgbClr val="2A3744"/>
                </a:solidFill>
                <a:latin typeface="Aptos"/>
              </a:defRPr>
            </a:pPr>
            <a:r>
              <a:t>•  Rentan bocor ke publik apabila kerahasiaan tidak dijaga.</a:t>
            </a:r>
          </a:p>
          <a:p>
            <a:pPr>
              <a:spcAft>
                <a:spcPts val="1100"/>
              </a:spcAft>
              <a:defRPr sz="1350">
                <a:solidFill>
                  <a:srgbClr val="2A3744"/>
                </a:solidFill>
                <a:latin typeface="Aptos"/>
              </a:defRPr>
            </a:pPr>
            <a:r>
              <a:t>•  Pengulangan tes dapat memengaruhi hasil karena individu dapat belajar dari pengalaman sebelumnya.</a:t>
            </a:r>
          </a:p>
          <a:p>
            <a:pPr>
              <a:spcAft>
                <a:spcPts val="1100"/>
              </a:spcAft>
              <a:defRPr sz="1350">
                <a:solidFill>
                  <a:srgbClr val="2A3744"/>
                </a:solidFill>
                <a:latin typeface="Aptos"/>
              </a:defRPr>
            </a:pPr>
            <a:r>
              <a:t>•  Dapat menyulitkan individu yang lebih nyaman dengan soal berbentuk uraian kata karena menggunakan bentuk abstrak/simbol.</a:t>
            </a:r>
          </a:p>
          <a:p>
            <a:pPr>
              <a:spcAft>
                <a:spcPts val="1100"/>
              </a:spcAft>
              <a:defRPr sz="1350">
                <a:solidFill>
                  <a:srgbClr val="2A3744"/>
                </a:solidFill>
                <a:latin typeface="Aptos"/>
              </a:defRPr>
            </a:pPr>
            <a:r>
              <a:t>•  Kurang efektif jika dikerjakan dalam versi digital.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8368" y="6492240"/>
            <a:ext cx="10881360" cy="9144"/>
          </a:xfrm>
          <a:prstGeom prst="rect">
            <a:avLst/>
          </a:prstGeom>
          <a:solidFill>
            <a:srgbClr val="D7E2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8" y="653796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E6E7E"/>
                </a:solidFill>
                <a:latin typeface="Aptos"/>
              </a:defRPr>
            </a:pPr>
            <a:r>
              <a:t>CULTURE FAIR INTELLIGENCE TEST (CFIT)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881360" y="6519672"/>
            <a:ext cx="6400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58368" y="365760"/>
            <a:ext cx="99669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54978"/>
                </a:solidFill>
                <a:latin typeface="Aptos Display"/>
              </a:defRPr>
            </a:pPr>
            <a:r>
              <a:t>Validitas &amp; Reliabilitas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66960" y="411480"/>
            <a:ext cx="15544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09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325880"/>
            <a:ext cx="5230368" cy="4526280"/>
          </a:xfrm>
          <a:prstGeom prst="roundRect">
            <a:avLst/>
          </a:prstGeom>
          <a:solidFill>
            <a:srgbClr val="F4F9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60120" y="1600200"/>
            <a:ext cx="1188720" cy="329184"/>
          </a:xfrm>
          <a:prstGeom prst="roundRect">
            <a:avLst/>
          </a:prstGeom>
          <a:solidFill>
            <a:srgbClr val="1549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33272" y="1618488"/>
            <a:ext cx="1042416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t>VALIDITAS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240280"/>
            <a:ext cx="4572000" cy="246888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500" b="0">
                <a:solidFill>
                  <a:srgbClr val="2A3744"/>
                </a:solidFill>
                <a:latin typeface="Aptos"/>
              </a:defRPr>
            </a:pPr>
            <a:r>
              <a:t>Menurut materi sumber, validitas CFIT pernah diukur dengan teknik korelasi yang menghasilkan:</a:t>
            </a:r>
            <a:br/>
            <a:r>
              <a:t>• korelasi 0,85 dengan faktor “g”</a:t>
            </a:r>
            <a:br/>
            <a:r>
              <a:t>• koefisien validitas kriteria rata-rata 0,66 dengan tes lainnya</a:t>
            </a:r>
            <a:br/>
            <a:br/>
            <a:r>
              <a:t>(Sigal &amp; McKelvie, 2012)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36208" y="1325880"/>
            <a:ext cx="5230368" cy="4526280"/>
          </a:xfrm>
          <a:prstGeom prst="roundRect">
            <a:avLst/>
          </a:prstGeom>
          <a:solidFill>
            <a:srgbClr val="EBF7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6483096" y="1600200"/>
            <a:ext cx="1417320" cy="329184"/>
          </a:xfrm>
          <a:prstGeom prst="roundRect">
            <a:avLst/>
          </a:prstGeom>
          <a:solidFill>
            <a:srgbClr val="4DA0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56248" y="1618488"/>
            <a:ext cx="1271016" cy="256032"/>
          </a:xfrm>
          <a:prstGeom prst="rect">
            <a:avLst/>
          </a:prstGeom>
          <a:noFill/>
        </p:spPr>
        <p:txBody>
          <a:bodyPr wrap="square" lIns="36576" tIns="36576" rIns="36576" bIns="36576" anchor="ctr">
            <a:spAutoFit/>
          </a:bodyPr>
          <a:lstStyle/>
          <a:p>
            <a:pPr algn="ctr">
              <a:defRPr sz="1000" b="1">
                <a:solidFill>
                  <a:srgbClr val="FFFFFF"/>
                </a:solidFill>
                <a:latin typeface="Aptos"/>
              </a:defRPr>
            </a:pPr>
            <a:r>
              <a:t>RELIABILITAS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83096" y="2240280"/>
            <a:ext cx="4572000" cy="2651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defRPr sz="1500" b="0">
                <a:solidFill>
                  <a:srgbClr val="2A3744"/>
                </a:solidFill>
                <a:latin typeface="Aptos"/>
              </a:defRPr>
            </a:pPr>
            <a:r>
              <a:t>Reliabilitas retest untuk interval hingga satu minggu dilaporkan sebesar 0,69.</a:t>
            </a:r>
            <a:br/>
            <a:br/>
            <a:r>
              <a:t>Materi sumber menyebutkan bahwa nilai tersebut lebih rendah dari 0,80 yang sering digunakan sebagai acuan, tetapi masih dapat diterima untuk tujuan penelitian.</a:t>
            </a:r>
            <a:br/>
            <a:br/>
            <a:r>
              <a:t>(IPAT, 1973; Gregory, 2011)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8368" y="6492240"/>
            <a:ext cx="10881360" cy="9144"/>
          </a:xfrm>
          <a:prstGeom prst="rect">
            <a:avLst/>
          </a:prstGeom>
          <a:solidFill>
            <a:srgbClr val="D7E2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8368" y="6537960"/>
            <a:ext cx="7315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E6E7E"/>
                </a:solidFill>
                <a:latin typeface="Aptos"/>
              </a:defRPr>
            </a:pPr>
            <a:r>
              <a:t>CULTURE FAIR INTELLIGENCE TEST (CFIT)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881360" y="6519672"/>
            <a:ext cx="64008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2171B5"/>
                </a:solidFill>
                <a:latin typeface="Aptos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549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411480" y="502920"/>
            <a:ext cx="1463040" cy="1463040"/>
          </a:xfrm>
          <a:prstGeom prst="ellipse">
            <a:avLst/>
          </a:prstGeom>
          <a:solidFill>
            <a:srgbClr val="70B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424160" y="594360"/>
            <a:ext cx="1005840" cy="1005840"/>
          </a:xfrm>
          <a:prstGeom prst="ellipse">
            <a:avLst/>
          </a:prstGeom>
          <a:solidFill>
            <a:srgbClr val="2171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784080" y="5257800"/>
            <a:ext cx="1645920" cy="1645920"/>
          </a:xfrm>
          <a:prstGeom prst="ellipse">
            <a:avLst/>
          </a:prstGeom>
          <a:solidFill>
            <a:srgbClr val="70B7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2011680"/>
            <a:ext cx="10515600" cy="68580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ctr">
              <a:defRPr sz="3400" b="1">
                <a:solidFill>
                  <a:srgbClr val="FFFFFF"/>
                </a:solidFill>
                <a:latin typeface="Aptos"/>
              </a:defRPr>
            </a:pPr>
            <a:r>
              <a:t>TERIMA KASIH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1010</Words>
  <Application>Microsoft Office PowerPoint</Application>
  <PresentationFormat>Widescreen</PresentationFormat>
  <Paragraphs>181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Rheiki iki</cp:lastModifiedBy>
  <cp:revision>3</cp:revision>
  <dcterms:created xsi:type="dcterms:W3CDTF">2013-01-27T09:14:16Z</dcterms:created>
  <dcterms:modified xsi:type="dcterms:W3CDTF">2026-10-01T04:06:02Z</dcterms:modified>
  <cp:category/>
</cp:coreProperties>
</file>